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  <p:sldMasterId id="2147483809" r:id="rId2"/>
  </p:sldMasterIdLst>
  <p:notesMasterIdLst>
    <p:notesMasterId r:id="rId27"/>
  </p:notesMasterIdLst>
  <p:sldIdLst>
    <p:sldId id="370" r:id="rId3"/>
    <p:sldId id="372" r:id="rId4"/>
    <p:sldId id="337" r:id="rId5"/>
    <p:sldId id="375" r:id="rId6"/>
    <p:sldId id="376" r:id="rId7"/>
    <p:sldId id="374" r:id="rId8"/>
    <p:sldId id="320" r:id="rId9"/>
    <p:sldId id="334" r:id="rId10"/>
    <p:sldId id="378" r:id="rId11"/>
    <p:sldId id="335" r:id="rId12"/>
    <p:sldId id="339" r:id="rId13"/>
    <p:sldId id="341" r:id="rId14"/>
    <p:sldId id="344" r:id="rId15"/>
    <p:sldId id="330" r:id="rId16"/>
    <p:sldId id="379" r:id="rId17"/>
    <p:sldId id="345" r:id="rId18"/>
    <p:sldId id="342" r:id="rId19"/>
    <p:sldId id="340" r:id="rId20"/>
    <p:sldId id="364" r:id="rId21"/>
    <p:sldId id="311" r:id="rId22"/>
    <p:sldId id="365" r:id="rId23"/>
    <p:sldId id="366" r:id="rId24"/>
    <p:sldId id="380" r:id="rId25"/>
    <p:sldId id="373" r:id="rId2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E"/>
    <a:srgbClr val="FBFDE7"/>
    <a:srgbClr val="9C4839"/>
    <a:srgbClr val="FF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1" autoAdjust="0"/>
    <p:restoredTop sz="94671" autoAdjust="0"/>
  </p:normalViewPr>
  <p:slideViewPr>
    <p:cSldViewPr>
      <p:cViewPr>
        <p:scale>
          <a:sx n="75" d="100"/>
          <a:sy n="75" d="100"/>
        </p:scale>
        <p:origin x="-13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98F7D83-5153-447B-8AC2-73885CF03C1F}" type="datetimeFigureOut">
              <a:rPr lang="ru-RU"/>
              <a:pPr>
                <a:defRPr/>
              </a:pPr>
              <a:t>30.10.2014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673ABE1-E456-44CA-AEB2-8E0C21DE4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703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591F881-F609-4114-BE15-E50F57E5E5A6}" type="slidenum">
              <a:rPr lang="ru-RU"/>
              <a:pPr/>
              <a:t>9</a:t>
            </a:fld>
            <a:endParaRPr lang="ru-RU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3443B81-9E50-41B6-AEED-BC7BAA902A29}" type="slidenum">
              <a:rPr lang="ru-RU"/>
              <a:pPr/>
              <a:t>15</a:t>
            </a:fld>
            <a:endParaRPr lang="ru-RU"/>
          </a:p>
        </p:txBody>
      </p:sp>
      <p:sp>
        <p:nvSpPr>
          <p:cNvPr id="276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73ABE1-E456-44CA-AEB2-8E0C21DE460E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02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73ABE1-E456-44CA-AEB2-8E0C21DE460E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504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F9F764-7017-4304-A763-25179AA445E3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9A5929-CC8A-46B0-A346-B76ED0F20325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5F8FA2-6806-4FA6-94E5-BC8E9DFAF8F7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43FB08-2335-4E69-97F7-75E762854850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F323FA-253B-4D3E-8345-736DB5695D15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F1E64B-A1A4-4482-9793-16B8962C3BE5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E36161-0421-4AE0-8562-A07EE4986C9A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DEC3587F-B5CF-4053-A151-1BB9A3788670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94B627-8D29-42BA-B84A-57402F88D45F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D4E96CA1-5F15-46FF-B2FA-435CDD0BE719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61CE29-821B-4B58-9D9C-FB89A710B43B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28EC1-364A-4F0D-994C-21F5FAF61844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71DFEC-8DC2-4E0C-A0E5-19B39BB470D6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9714F-BDDC-4F98-97EF-98F95407DD0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60B5DE-AF4E-445F-B385-BA29D44007C5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DC9CD472-5D46-477E-9EF6-2B6D53330CB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386A6A-7C5E-4E4D-B715-2755F9942E41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F3C32-058B-492B-97FC-32890B403BD4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B5217E-337C-44C2-A218-8C0888029DC9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F0B37-3753-48D1-97E5-1E42DB58505D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4F44D5-F536-4BAC-B9D2-6F045EB1786B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193E65-B24D-452F-9B59-4631ABDD1B91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8A5754-9EC9-4FF4-BA5E-F36D4A510260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EEC23B-4DD0-4774-AD8D-8BFE9EFB347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00DA7A-867A-4758-B33F-4BC9874332AC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6C8C9-1055-4499-942C-A119AE919D4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C3B80F-E989-4912-A4FE-658D5CF72F05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B3B16C-34D2-4B0F-81E3-0BB80439462C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EED365-5BA2-4F03-B8CF-BBEA30F6DA0F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19DB2A-8AED-4250-B204-3D4E2883DF31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AD9AF9-270E-4B47-950E-805A52EFBE26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DB181-9EE5-4F28-8CBA-365F80B4C0C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AE2461-A43E-4285-9130-1BEA7E70F2B9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B0ADFE-7272-4CE1-B51D-F5D2FCCDA9F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47DDE1-1CF4-4680-8A6F-50F6B25510F1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A8838-7380-4DEA-97F7-01D626E8CBC5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F469DE-FE61-4F78-A020-F7BAD5D9A618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677E6-79AF-4FD2-8158-BA869778144C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505E21-2FE8-45AB-86CC-85E16B507B07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43818-9EF5-4FF0-BE4B-FDC39ECE198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BE8EDF-E469-4856-9FD0-3FD7D97467BD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41972A-0928-43D0-8A91-E8A50B94148D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7A401D-9C9F-476A-BE58-15557CC3C470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8A620-3512-45F0-B9EE-25D6E5EB7F6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5BBF4CA-E090-4C92-8E18-F5C4DE626BA5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85C252DD-3D5A-4642-86D3-23B96F117404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5BBF4CA-E090-4C92-8E18-F5C4DE626BA5}" type="datetimeFigureOut">
              <a:rPr lang="fr-FR" smtClean="0"/>
              <a:pPr>
                <a:defRPr/>
              </a:pPr>
              <a:t>30/10/2014</a:t>
            </a:fld>
            <a:endParaRPr lang="fr-C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5C252DD-3D5A-4642-86D3-23B96F117404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&#1084;&#1086;&#1090;&#1080;&#1074;&#1072;&#1094;&#1080;&#1103;%20&#1087;&#1088;&#1086;&#1092;%20%20&#1095;&#1083;&#1077;&#1085;&#1089;&#1090;&#1074;&#1072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 noGrp="1"/>
          </p:cNvSpPr>
          <p:nvPr>
            <p:ph type="title"/>
          </p:nvPr>
        </p:nvSpPr>
        <p:spPr>
          <a:xfrm>
            <a:off x="1907704" y="76470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  <a:defRPr/>
            </a:pPr>
            <a:r>
              <a:rPr lang="ru-RU" dirty="0" smtClean="0"/>
              <a:t>МОТИВАЦИЯ ПРОФСОЮЗНОГО ЧЛЕНСТВА</a:t>
            </a:r>
            <a:r>
              <a:rPr lang="en-US" dirty="0" smtClean="0"/>
              <a:t> –</a:t>
            </a:r>
            <a:r>
              <a:rPr lang="ru-RU" dirty="0" smtClean="0"/>
              <a:t>ОДНА ИЗ ЗАДАЧ ПРОФСОЮЗНОЙ РАБОТЫ</a:t>
            </a:r>
            <a:endParaRPr lang="ru-RU" dirty="0"/>
          </a:p>
        </p:txBody>
      </p:sp>
      <p:pic>
        <p:nvPicPr>
          <p:cNvPr id="5" name="Picture 2" descr="F:\профсоюз\для конкурса 2013\разное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1109749" cy="12843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207767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214438" y="428625"/>
            <a:ext cx="6858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Главные </a:t>
            </a:r>
            <a:r>
              <a:rPr lang="ru-RU" sz="3200" b="1" dirty="0">
                <a:solidFill>
                  <a:srgbClr val="C00000"/>
                </a:solidFill>
              </a:rPr>
              <a:t>направления   мотивации профсоюзного членства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6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5520" y="5013176"/>
            <a:ext cx="1292918" cy="15001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Стрелка вниз 1"/>
          <p:cNvSpPr/>
          <p:nvPr/>
        </p:nvSpPr>
        <p:spPr>
          <a:xfrm rot="2257908">
            <a:off x="2012688" y="1469402"/>
            <a:ext cx="484632" cy="1355394"/>
          </a:xfrm>
          <a:prstGeom prst="downArrow">
            <a:avLst>
              <a:gd name="adj1" fmla="val 50000"/>
              <a:gd name="adj2" fmla="val 945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01121" y="1950530"/>
            <a:ext cx="484632" cy="16944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681102">
            <a:off x="6467195" y="1589157"/>
            <a:ext cx="484632" cy="12057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вырезанными соседними углами 12"/>
          <p:cNvSpPr/>
          <p:nvPr/>
        </p:nvSpPr>
        <p:spPr>
          <a:xfrm>
            <a:off x="173146" y="2750095"/>
            <a:ext cx="2952328" cy="1326977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вырезанными соседними углами 17"/>
          <p:cNvSpPr/>
          <p:nvPr/>
        </p:nvSpPr>
        <p:spPr>
          <a:xfrm>
            <a:off x="3131841" y="4077072"/>
            <a:ext cx="2952327" cy="1460128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соседними углами 18"/>
          <p:cNvSpPr/>
          <p:nvPr/>
        </p:nvSpPr>
        <p:spPr>
          <a:xfrm>
            <a:off x="6084168" y="2831756"/>
            <a:ext cx="2894732" cy="12192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2905750"/>
            <a:ext cx="33843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Социально-психологическая мотивация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68092" y="3090417"/>
            <a:ext cx="2408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Материальная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мотивация 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86790" y="4391637"/>
            <a:ext cx="18424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Правовая 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мотивация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524025" y="2060848"/>
            <a:ext cx="4143375" cy="3865042"/>
          </a:xfrm>
        </p:spPr>
        <p:txBody>
          <a:bodyPr>
            <a:normAutofit fontScale="92500"/>
          </a:bodyPr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ЗАКЛЮЧЕНИЕ: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-отраслевых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соглашений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-коллективных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договоров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-юридические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консультации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-обучение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трудовому законодательству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332656"/>
            <a:ext cx="8031836" cy="150019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100" b="1" dirty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ПРАВОВАЯ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100" b="1" dirty="0" smtClean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МОТИВАЦИЯ</a:t>
            </a:r>
            <a:endParaRPr lang="ru-RU" sz="4100" b="1" dirty="0"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17" y="419638"/>
            <a:ext cx="1143008" cy="13262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6" name="Picture 2" descr="Наш Профсою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32854"/>
            <a:ext cx="32194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im0-tub-ru.yandex.net/i?id=3f23b252aced97551582635bbfed1c39-28-144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" y="3333764"/>
            <a:ext cx="1850950" cy="352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im2-tub-ru.yandex.net/i?id=2ac457c9d3e7880bfa6a1636b8743a71-83-144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448" y="5517232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699792" y="116632"/>
            <a:ext cx="43576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Социально-психологическая мотивация:</a:t>
            </a:r>
          </a:p>
        </p:txBody>
      </p:sp>
      <p:sp>
        <p:nvSpPr>
          <p:cNvPr id="14" name="Прямоугольник 13">
            <a:hlinkClick r:id="rId2" action="ppaction://hlinkpres?slideindex=1&amp;slidetitle="/>
          </p:cNvPr>
          <p:cNvSpPr/>
          <p:nvPr/>
        </p:nvSpPr>
        <p:spPr>
          <a:xfrm>
            <a:off x="4572000" y="2174876"/>
            <a:ext cx="3286125" cy="9286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</a:rPr>
              <a:t>Карьера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42108" y="4941168"/>
            <a:ext cx="328612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</a:rPr>
              <a:t>Обучение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80182" y="2153394"/>
            <a:ext cx="3286125" cy="928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</a:rPr>
              <a:t>Меры поощрения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83010" y="3280668"/>
            <a:ext cx="3286125" cy="1428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Отдых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Оздоровление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Медицинское страхование</a:t>
            </a:r>
          </a:p>
        </p:txBody>
      </p:sp>
      <p:pic>
        <p:nvPicPr>
          <p:cNvPr id="19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9357"/>
            <a:ext cx="1231349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Прямоугольник 20"/>
          <p:cNvSpPr/>
          <p:nvPr/>
        </p:nvSpPr>
        <p:spPr>
          <a:xfrm>
            <a:off x="4572000" y="3297684"/>
            <a:ext cx="3286125" cy="1428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Внедрение соревновательных методов</a:t>
            </a:r>
          </a:p>
        </p:txBody>
      </p:sp>
      <p:pic>
        <p:nvPicPr>
          <p:cNvPr id="18" name="Picture 8" descr="http://im0-tub-ru.yandex.net/i?id=551cbfcb0ce1a9e908345bd9a2703b61-12-144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41168"/>
            <a:ext cx="2448272" cy="16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357694"/>
            <a:ext cx="1857388" cy="21544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1520" y="404664"/>
            <a:ext cx="55721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КАРЬЕРА</a:t>
            </a:r>
          </a:p>
          <a:p>
            <a:pPr algn="ct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Профсоюз поощряет возможность проявить в профсоюзной деятельности свои деловые и лидерские качества, стать специалистом в определенной области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434" name="Picture 2" descr="10 Best Career Building Tips - BCJobs.ca Career Adv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20888"/>
            <a:ext cx="3635896" cy="423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Прямоугольник 9"/>
          <p:cNvSpPr>
            <a:spLocks noChangeArrowheads="1"/>
          </p:cNvSpPr>
          <p:nvPr/>
        </p:nvSpPr>
        <p:spPr bwMode="auto">
          <a:xfrm>
            <a:off x="357158" y="214290"/>
            <a:ext cx="847248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Обучение</a:t>
            </a:r>
            <a:endParaRPr lang="ru-RU" sz="3200" b="1" dirty="0">
              <a:solidFill>
                <a:srgbClr val="FF0000"/>
              </a:solidFill>
            </a:endParaRPr>
          </a:p>
          <a:p>
            <a:pPr algn="just"/>
            <a:r>
              <a:rPr lang="ru-RU" sz="2800" b="1" dirty="0" smtClean="0"/>
              <a:t>Организация и проведение:</a:t>
            </a:r>
          </a:p>
          <a:p>
            <a:pPr algn="just"/>
            <a:r>
              <a:rPr lang="ru-RU" sz="2000" b="1" dirty="0" smtClean="0"/>
              <a:t>тренингов по формированию лидерских качеств; интерактивных игр по поддержанию имиджа Профсоюза;  семинаров по правовой грамотности и охране труда для формирования качеств социально-активных работников.</a:t>
            </a:r>
            <a:endParaRPr lang="ru-RU" sz="2000" b="1" dirty="0"/>
          </a:p>
        </p:txBody>
      </p:sp>
      <p:pic>
        <p:nvPicPr>
          <p:cNvPr id="4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5824" y="44833"/>
            <a:ext cx="915008" cy="10616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2" name="Picture 2" descr="http://im3-tub-ru.yandex.net/i?id=f6d35e66c081061c89949e8cd8a472fe-14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28776"/>
            <a:ext cx="2518656" cy="214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im0-tub-ru.yandex.net/i?id=8945a1ac28e132f59696e62459fc99d2-137-144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61058"/>
            <a:ext cx="3108672" cy="212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im1-tub-ru.yandex.net/i?id=172cd8c5e1c2a377d7a5607db5a9939d-130-144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34117"/>
            <a:ext cx="2581275" cy="197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im2-tub-ru.yandex.net/i?id=f2a65b6ba94d7d75a8ccb89040fcb136-50-144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062" y="4581126"/>
            <a:ext cx="2974610" cy="227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2626160" y="2425364"/>
            <a:ext cx="3495902" cy="4279642"/>
          </a:xfrm>
          <a:prstGeom prst="round2SameRect">
            <a:avLst>
              <a:gd name="adj1" fmla="val 8000"/>
              <a:gd name="adj2" fmla="val 0"/>
            </a:avLst>
          </a:prstGeom>
          <a:blipFill rotWithShape="0">
            <a:blip r:embed="rId7" cstate="print">
              <a:lum bright="20000" contrast="20000"/>
            </a:blip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457200" y="928688"/>
            <a:ext cx="8229600" cy="858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награждение  наградами Профсоюза и ФНПР;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премирование профактива;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вручение ценного подарка;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регулярной денежной выплаты 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вручение именных профсоюзных премий;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учреждение профсоюзной стипендии;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выделение путевки со скидкой в профсоюзные санатории; 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вручение благодарственных писем;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Присвоение  званий «Профсоюзный лидер», «Студенческий лидер» «Лучший профгрупорг», «Ветеран Профсоюза»  и др.;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присвоение почетного звания «Ветеран Профсоюза»  и др.;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ходатайство о награждении наградами органов управления образованием;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выпуски сборников стихов, творческих работ членов Профсоюза;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публичная позитивная оценка (похвала) на профсоюзном собрании действиям отдельных активистов по итогам проведения профсоюзного мероприятия;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общественное признание достижений профсоюзных активистов через решения выборных профсоюзных органов (</a:t>
            </a: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обобщение опыта профсоюзной работы);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направление за счет профсоюзных средств  лучших профсоюзных активистов на Всероссийские и региональные форумы, слеты, конференции и др.; 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Char char="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общественное признание опыта профсоюзных лидеров и активистов через публикации в газете «Мой Профсоюз», иных изданиях территориальных организаций Общероссийского Профсоюза образования и др.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8" charset="2"/>
              <a:buNone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195263" y="122238"/>
            <a:ext cx="8550275" cy="882650"/>
            <a:chOff x="123" y="77"/>
            <a:chExt cx="5386" cy="556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77"/>
              <a:ext cx="5386" cy="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123" y="77"/>
              <a:ext cx="5386" cy="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4519" t="2358" r="3536"/>
          <a:stretch>
            <a:fillRect/>
          </a:stretch>
        </p:blipFill>
        <p:spPr bwMode="auto">
          <a:xfrm>
            <a:off x="5562474" y="836712"/>
            <a:ext cx="1554560" cy="2088232"/>
          </a:xfrm>
          <a:prstGeom prst="rect">
            <a:avLst/>
          </a:prstGeom>
          <a:ln w="57150" cap="sq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3" descr="9577549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6296" y="853108"/>
            <a:ext cx="1685455" cy="225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im0-tub-ru.yandex.net/i?id=ab38b9088ae9225b12ddda2610e15a4e-27-144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221" y="1416954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im1-tub-ru.yandex.net/i?id=0801cd389c16c67838c26a2ac58f2e69-60-144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969" y="1344833"/>
            <a:ext cx="1809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862025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Прямоугольник 2"/>
          <p:cNvSpPr>
            <a:spLocks noChangeArrowheads="1"/>
          </p:cNvSpPr>
          <p:nvPr/>
        </p:nvSpPr>
        <p:spPr bwMode="auto">
          <a:xfrm>
            <a:off x="179512" y="116632"/>
            <a:ext cx="399764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u="sng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отдых, оздоровление, медицинское </a:t>
            </a:r>
            <a:r>
              <a:rPr lang="ru-RU" sz="2400" b="1" i="1" u="sng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страхование</a:t>
            </a:r>
          </a:p>
          <a:p>
            <a:pPr algn="ctr">
              <a:defRPr/>
            </a:pPr>
            <a:endParaRPr lang="ru-RU" sz="2400" b="1" i="1" u="sng" cap="all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</a:endParaRP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400" b="1" dirty="0" smtClean="0">
                <a:latin typeface="Times New Roman" pitchFamily="18" charset="0"/>
              </a:rPr>
              <a:t>Предоставление путевок</a:t>
            </a: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400" b="1" dirty="0">
                <a:latin typeface="Times New Roman" pitchFamily="18" charset="0"/>
              </a:rPr>
              <a:t>Дни здоровья</a:t>
            </a: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400" b="1" dirty="0" smtClean="0">
                <a:latin typeface="Times New Roman" pitchFamily="18" charset="0"/>
              </a:rPr>
              <a:t>Совместные </a:t>
            </a:r>
            <a:r>
              <a:rPr lang="ru-RU" sz="2400" b="1" dirty="0">
                <a:latin typeface="Times New Roman" pitchFamily="18" charset="0"/>
              </a:rPr>
              <a:t>турпоходы</a:t>
            </a: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400" b="1" dirty="0">
                <a:latin typeface="Times New Roman" pitchFamily="18" charset="0"/>
              </a:rPr>
              <a:t>Занятия в тренажерном зале</a:t>
            </a:r>
            <a:endParaRPr lang="ru-RU" sz="2400" dirty="0">
              <a:latin typeface="Times New Roman" pitchFamily="18" charset="0"/>
            </a:endParaRP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400" b="1" dirty="0">
                <a:latin typeface="Times New Roman" pitchFamily="18" charset="0"/>
              </a:rPr>
              <a:t>Организация летнего отдыха детей членов Профсоюза</a:t>
            </a:r>
          </a:p>
        </p:txBody>
      </p:sp>
      <p:pic>
        <p:nvPicPr>
          <p:cNvPr id="8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620" y="5577893"/>
            <a:ext cx="985075" cy="1142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9" descr="Scan001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67298" y="52387"/>
            <a:ext cx="2826221" cy="2060575"/>
          </a:xfrm>
          <a:prstGeom prst="rect">
            <a:avLst/>
          </a:prstGeom>
          <a:noFill/>
        </p:spPr>
      </p:pic>
      <p:pic>
        <p:nvPicPr>
          <p:cNvPr id="17" name="Picture 4" descr="SL55010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95576" y="1791022"/>
            <a:ext cx="4932363" cy="2555875"/>
          </a:xfrm>
          <a:prstGeom prst="rect">
            <a:avLst/>
          </a:prstGeom>
          <a:noFill/>
        </p:spPr>
      </p:pic>
      <p:pic>
        <p:nvPicPr>
          <p:cNvPr id="18" name="Picture 2" descr="E:\DCIM\103_PANA\P1030466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6178303" y="37629"/>
            <a:ext cx="2951657" cy="1996330"/>
          </a:xfrm>
          <a:prstGeom prst="rect">
            <a:avLst/>
          </a:prstGeom>
          <a:noFill/>
        </p:spPr>
      </p:pic>
      <p:pic>
        <p:nvPicPr>
          <p:cNvPr id="19" name="Picture 2" descr="E:\DCIM\103_PANA\P1030453.JPG"/>
          <p:cNvPicPr>
            <a:picLocks noChangeAspect="1" noChangeArrowheads="1"/>
          </p:cNvPicPr>
          <p:nvPr/>
        </p:nvPicPr>
        <p:blipFill>
          <a:blip r:embed="rId6" cstate="print">
            <a:lum bright="20000" contrast="10000"/>
          </a:blip>
          <a:srcRect/>
          <a:stretch>
            <a:fillRect/>
          </a:stretch>
        </p:blipFill>
        <p:spPr bwMode="auto">
          <a:xfrm>
            <a:off x="6222528" y="2065245"/>
            <a:ext cx="2907432" cy="3740019"/>
          </a:xfrm>
          <a:prstGeom prst="rect">
            <a:avLst/>
          </a:prstGeom>
          <a:noFill/>
        </p:spPr>
      </p:pic>
      <p:pic>
        <p:nvPicPr>
          <p:cNvPr id="21506" name="Picture 2" descr="C:\Users\Гузель\Desktop\Мои изображения\Фото\спартакиад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160" y="4346896"/>
            <a:ext cx="4715320" cy="251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14313" y="1428750"/>
            <a:ext cx="50006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через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отраслевые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соглашения, коллективные договоры, посредством разработки и внедрения оптимальных для конкретной организации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систем оплаты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труда,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поощрения,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компенсационных выплат и т.п.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применением методики оценки деятельности персонала.</a:t>
            </a:r>
          </a:p>
        </p:txBody>
      </p:sp>
      <p:pic>
        <p:nvPicPr>
          <p:cNvPr id="7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572140"/>
            <a:ext cx="1000132" cy="11604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43608" y="51354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Материальная мотивация </a:t>
            </a:r>
          </a:p>
          <a:p>
            <a:endParaRPr lang="ru-RU" dirty="0"/>
          </a:p>
        </p:txBody>
      </p:sp>
      <p:pic>
        <p:nvPicPr>
          <p:cNvPr id="13316" name="Picture 4" descr="Сайт МДОУ детский сад 11 &quot;Лучик&quot; - Наш профсою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0888"/>
            <a:ext cx="3960440" cy="41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5715016"/>
            <a:ext cx="738843" cy="857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214313" y="2071688"/>
            <a:ext cx="8686800" cy="4000500"/>
          </a:xfrm>
          <a:prstGeom prst="rect">
            <a:avLst/>
          </a:prstGeom>
        </p:spPr>
        <p:txBody>
          <a:bodyPr/>
          <a:lstStyle/>
          <a:p>
            <a:pPr marL="365760" indent="-256032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2" pitchFamily="18" charset="2"/>
              <a:buNone/>
              <a:defRPr/>
            </a:pPr>
            <a:endParaRPr lang="ru-RU" sz="27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288" y="260350"/>
            <a:ext cx="828675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ru-RU" sz="32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реализации поставленных </a:t>
            </a:r>
            <a:r>
              <a:rPr lang="ru-RU" sz="32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целей </a:t>
            </a:r>
            <a:r>
              <a:rPr lang="ru-RU" sz="32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задач  необходимо:</a:t>
            </a:r>
            <a:endParaRPr lang="ru-RU" sz="3200" u="sng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323850" y="1268413"/>
            <a:ext cx="88201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2" pitchFamily="18" charset="2"/>
              <a:buNone/>
            </a:pPr>
            <a:endParaRPr lang="ru-RU" sz="2000" dirty="0">
              <a:latin typeface="Lucida Sans Unicode" pitchFamily="34" charset="0"/>
            </a:endParaRP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dirty="0">
                <a:latin typeface="Lucida Sans Unicode" pitchFamily="34" charset="0"/>
              </a:rPr>
              <a:t> </a:t>
            </a:r>
            <a:r>
              <a:rPr lang="ru-RU" b="1" dirty="0">
                <a:latin typeface="Lucida Sans Unicode" pitchFamily="34" charset="0"/>
              </a:rPr>
              <a:t>обеспечение высокого уровня исполнительской дисциплины и эффективности деятельности членов профкома;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b="1" dirty="0">
                <a:latin typeface="Lucida Sans Unicode" pitchFamily="34" charset="0"/>
              </a:rPr>
              <a:t> систематическое проведение целенаправленной информационной работы по формированию положительного имиджа отраслевого профсоюзного движения; 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b="1" dirty="0">
                <a:latin typeface="Lucida Sans Unicode" pitchFamily="34" charset="0"/>
              </a:rPr>
              <a:t>разработка новых и совершенствование действующих форм и методов </a:t>
            </a:r>
            <a:r>
              <a:rPr lang="ru-RU" b="1" dirty="0" smtClean="0">
                <a:latin typeface="Lucida Sans Unicode" pitchFamily="34" charset="0"/>
              </a:rPr>
              <a:t>работы</a:t>
            </a:r>
            <a:r>
              <a:rPr lang="ru-RU" b="1" dirty="0">
                <a:latin typeface="Lucida Sans Unicode" pitchFamily="34" charset="0"/>
              </a:rPr>
              <a:t>;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b="1" dirty="0">
                <a:latin typeface="Lucida Sans Unicode" pitchFamily="34" charset="0"/>
              </a:rPr>
              <a:t>повышение ответственности председателя первичной профсоюзной организации и каждого члена профсоюза за соблюдение уставных требований, 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b="1" dirty="0">
                <a:latin typeface="Lucida Sans Unicode" pitchFamily="34" charset="0"/>
              </a:rPr>
              <a:t>выполнение решений выборных коллегиальных органов Профсоюза, 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b="1" dirty="0">
                <a:latin typeface="Lucida Sans Unicode" pitchFamily="34" charset="0"/>
              </a:rPr>
              <a:t> соблюдение принципов организационного единства.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endParaRPr lang="ru-RU" dirty="0">
              <a:latin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49806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dirty="0" smtClean="0"/>
              <a:t>       </a:t>
            </a:r>
            <a:r>
              <a:rPr lang="ru-RU" dirty="0" smtClean="0">
                <a:latin typeface="Arial Black" pitchFamily="34" charset="0"/>
              </a:rPr>
              <a:t>РАБОТА </a:t>
            </a:r>
            <a:r>
              <a:rPr lang="ru-RU" dirty="0" smtClean="0">
                <a:latin typeface="Arial Black" pitchFamily="34" charset="0"/>
              </a:rPr>
              <a:t>ПРОФКОМА: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5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466230"/>
            <a:ext cx="1872208" cy="19399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86408" y="3265901"/>
            <a:ext cx="37812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Защита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 социально –трудовых прав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27824" y="3450567"/>
            <a:ext cx="3021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Культмассовые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мероприятия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659629" y="5373215"/>
            <a:ext cx="206819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atin typeface="Arial Black" pitchFamily="34" charset="0"/>
              </a:rPr>
              <a:t>Здоровье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и спорт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30798" y="1484784"/>
            <a:ext cx="3486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 Black" pitchFamily="34" charset="0"/>
              </a:rPr>
              <a:t>Охрана труда</a:t>
            </a:r>
          </a:p>
          <a:p>
            <a:pPr algn="ctr"/>
            <a:r>
              <a:rPr lang="ru-RU" sz="2000" b="1" dirty="0">
                <a:latin typeface="Arial Black" pitchFamily="34" charset="0"/>
              </a:rPr>
              <a:t>Аттестация </a:t>
            </a:r>
          </a:p>
          <a:p>
            <a:pPr algn="ctr"/>
            <a:r>
              <a:rPr lang="ru-RU" sz="2000" b="1" dirty="0">
                <a:latin typeface="Arial Black" pitchFamily="34" charset="0"/>
              </a:rPr>
              <a:t>рабочих мест</a:t>
            </a:r>
          </a:p>
        </p:txBody>
      </p:sp>
      <p:sp>
        <p:nvSpPr>
          <p:cNvPr id="4" name="Счетверенная стрелка 3"/>
          <p:cNvSpPr/>
          <p:nvPr/>
        </p:nvSpPr>
        <p:spPr>
          <a:xfrm>
            <a:off x="3419872" y="2719388"/>
            <a:ext cx="2307952" cy="2293356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Зинаида Васильевна\Documents\Новая папка (3)\МОУ Рыбно-Слободская гимназия №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986"/>
            <a:ext cx="9144000" cy="684201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760" y="1340768"/>
            <a:ext cx="889248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МБОУ «Рыбно-Слободская</a:t>
            </a:r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r>
              <a:rPr lang="ru-RU" sz="8800" b="1" dirty="0" smtClean="0">
                <a:solidFill>
                  <a:srgbClr val="FF0000"/>
                </a:solidFill>
              </a:rPr>
              <a:t>гимназия №1"</a:t>
            </a:r>
            <a:endParaRPr lang="ru-RU" sz="8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5805264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ХАЙРУТДИНОВА ГУЗЕЛЬ ШАМИЛЬЕВНА</a:t>
            </a:r>
          </a:p>
          <a:p>
            <a:r>
              <a:rPr lang="ru-RU" sz="1200" dirty="0" smtClean="0">
                <a:solidFill>
                  <a:srgbClr val="FF0000"/>
                </a:solidFill>
              </a:rPr>
              <a:t>ПРЕДСЕДАТЕЛЬ ПЕРВИЧНОЙ ПРОФСОЮЗНОЙ ОРГАНИЗАЦИИ</a:t>
            </a:r>
            <a:endParaRPr lang="ru-RU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5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51520" y="285751"/>
            <a:ext cx="8712968" cy="500062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ФОРМЫ 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И МЕТОДЫ 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РАБОТЫ</a:t>
            </a: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174219" y="1734840"/>
            <a:ext cx="371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Arial Black" pitchFamily="34" charset="0"/>
                <a:cs typeface="Khmer UI" pitchFamily="34" charset="0"/>
              </a:rPr>
              <a:t>Профсоюзные собрания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4725143"/>
            <a:ext cx="3799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latin typeface="Arial Black" pitchFamily="34" charset="0"/>
              </a:rPr>
              <a:t>Заседания профсоюзного </a:t>
            </a:r>
          </a:p>
          <a:p>
            <a:pPr>
              <a:defRPr/>
            </a:pPr>
            <a:r>
              <a:rPr lang="ru-RU" b="1" i="1" dirty="0">
                <a:latin typeface="Arial Black" pitchFamily="34" charset="0"/>
              </a:rPr>
              <a:t>комитета, работа комиссий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37470" y="2204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Arial Black" pitchFamily="34" charset="0"/>
              </a:rPr>
              <a:t>Контроль за выполнением принятых решений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32187" y="3039170"/>
            <a:ext cx="3688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dirty="0">
                <a:latin typeface="Arial Black" pitchFamily="34" charset="0"/>
              </a:rPr>
              <a:t>Участие в </a:t>
            </a:r>
            <a:r>
              <a:rPr lang="ru-RU" b="1" i="1" dirty="0" smtClean="0">
                <a:latin typeface="Arial Black" pitchFamily="34" charset="0"/>
              </a:rPr>
              <a:t>акциях, смотрах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25617" y="3563724"/>
            <a:ext cx="2941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dirty="0">
                <a:latin typeface="Arial Black" pitchFamily="34" charset="0"/>
              </a:rPr>
              <a:t>Интерактивные игры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0885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Arial Black" pitchFamily="34" charset="0"/>
              </a:rPr>
              <a:t>П</a:t>
            </a:r>
            <a:r>
              <a:rPr lang="ru-RU" i="1" dirty="0" smtClean="0">
                <a:latin typeface="Arial Black" pitchFamily="34" charset="0"/>
              </a:rPr>
              <a:t>ланирование </a:t>
            </a:r>
            <a:r>
              <a:rPr lang="ru-RU" i="1" dirty="0">
                <a:latin typeface="Arial Black" pitchFamily="34" charset="0"/>
              </a:rPr>
              <a:t>работы профкома и комиссий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24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6533" y="1193441"/>
            <a:ext cx="1428728" cy="16577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010533" y="56836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Arial Black" pitchFamily="34" charset="0"/>
              </a:rPr>
              <a:t>О</a:t>
            </a:r>
            <a:r>
              <a:rPr lang="ru-RU" i="1" dirty="0" smtClean="0">
                <a:latin typeface="Arial Black" pitchFamily="34" charset="0"/>
              </a:rPr>
              <a:t>рганизация </a:t>
            </a:r>
            <a:r>
              <a:rPr lang="ru-RU" i="1" dirty="0">
                <a:latin typeface="Arial Black" pitchFamily="34" charset="0"/>
              </a:rPr>
              <a:t>обучения профсоюзного актива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26" name="Picture 2" descr="E:\P10208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04" y="2394020"/>
            <a:ext cx="2602998" cy="2090856"/>
          </a:xfrm>
          <a:prstGeom prst="rect">
            <a:avLst/>
          </a:prstGeom>
          <a:noFill/>
        </p:spPr>
      </p:pic>
      <p:pic>
        <p:nvPicPr>
          <p:cNvPr id="27" name="Picture 2" descr="E:\P10208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4" y="4039326"/>
            <a:ext cx="3707904" cy="26642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11960" y="4159478"/>
            <a:ext cx="4315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Arial Black" pitchFamily="34" charset="0"/>
              </a:rPr>
              <a:t>Р</a:t>
            </a:r>
            <a:r>
              <a:rPr lang="ru-RU" i="1" dirty="0" smtClean="0">
                <a:latin typeface="Arial Black" pitchFamily="34" charset="0"/>
              </a:rPr>
              <a:t>абота </a:t>
            </a:r>
            <a:r>
              <a:rPr lang="ru-RU" i="1" dirty="0">
                <a:latin typeface="Arial Black" pitchFamily="34" charset="0"/>
              </a:rPr>
              <a:t>профсоюзных </a:t>
            </a:r>
            <a:r>
              <a:rPr lang="ru-RU" i="1" dirty="0" smtClean="0">
                <a:latin typeface="Arial Black" pitchFamily="34" charset="0"/>
              </a:rPr>
              <a:t>кружков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ИНФОРМИРОВАНИЕ: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24099" y="1411697"/>
            <a:ext cx="3643312" cy="15001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7030A0"/>
                </a:solidFill>
              </a:rPr>
              <a:t>УСТНОЕ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635896" y="1500188"/>
            <a:ext cx="4984626" cy="12087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7030A0"/>
                </a:solidFill>
              </a:rPr>
              <a:t>ВИЗУАЛЬНОЕ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67588" name="TextBox 5"/>
          <p:cNvSpPr txBox="1">
            <a:spLocks noChangeArrowheads="1"/>
          </p:cNvSpPr>
          <p:nvPr/>
        </p:nvSpPr>
        <p:spPr bwMode="auto">
          <a:xfrm>
            <a:off x="1094898" y="2708920"/>
            <a:ext cx="335380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ЛЕКЦИИ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БЕСЕДЫ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ДИСКУССИИ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ДЕБАТЫ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МИТИНГИ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ПИКЕТЫ</a:t>
            </a:r>
            <a:endParaRPr lang="ru-RU" sz="2400" i="1" dirty="0">
              <a:latin typeface="Arial Black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ВЫСТУПЛЕНИЯ </a:t>
            </a:r>
          </a:p>
          <a:p>
            <a:r>
              <a:rPr lang="ru-RU" sz="2400" i="1" dirty="0" smtClean="0">
                <a:latin typeface="Arial Black" pitchFamily="34" charset="0"/>
              </a:rPr>
              <a:t> НА СОБРАНИЯХ,</a:t>
            </a:r>
          </a:p>
          <a:p>
            <a:r>
              <a:rPr lang="ru-RU" sz="2400" i="1" dirty="0" smtClean="0">
                <a:latin typeface="Arial Black" pitchFamily="34" charset="0"/>
              </a:rPr>
              <a:t> КОНФЕРЕНЦИЯХ</a:t>
            </a:r>
          </a:p>
          <a:p>
            <a:endParaRPr lang="ru-RU" sz="2400" i="1" dirty="0">
              <a:latin typeface="Arial Black" pitchFamily="34" charset="0"/>
            </a:endParaRPr>
          </a:p>
        </p:txBody>
      </p:sp>
      <p:sp>
        <p:nvSpPr>
          <p:cNvPr id="67589" name="TextBox 6"/>
          <p:cNvSpPr txBox="1">
            <a:spLocks noChangeArrowheads="1"/>
          </p:cNvSpPr>
          <p:nvPr/>
        </p:nvSpPr>
        <p:spPr bwMode="auto">
          <a:xfrm>
            <a:off x="4643438" y="2492896"/>
            <a:ext cx="42490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ТЕМАТИЧЕСКИЕ</a:t>
            </a:r>
            <a:endParaRPr lang="ru-RU" sz="2400" i="1" dirty="0">
              <a:latin typeface="Arial Black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ФОТОСТЕНДЫ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ПРОФСОЮЗНЫЕ УГОЛКИ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ЛИСТОВКИ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>
                <a:latin typeface="Arial Black" pitchFamily="34" charset="0"/>
              </a:rPr>
              <a:t>БРОШЮРЫ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СТЕНГАЗЕТЫ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ПРОФСОЮЗНЫЙ САЙТ </a:t>
            </a:r>
            <a:endParaRPr lang="ru-RU" sz="2400" i="1" dirty="0">
              <a:latin typeface="Arial Black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latin typeface="Arial Black" pitchFamily="34" charset="0"/>
              </a:rPr>
              <a:t>ПРОДУКЦИЯ С ПРОФСОЮЗНОЙ СИМВОЛИКОЙ</a:t>
            </a:r>
            <a:endParaRPr lang="ru-RU" sz="2400" i="1" dirty="0">
              <a:latin typeface="Arial Black" pitchFamily="34" charset="0"/>
            </a:endParaRPr>
          </a:p>
        </p:txBody>
      </p:sp>
      <p:pic>
        <p:nvPicPr>
          <p:cNvPr id="9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357826"/>
            <a:ext cx="1000132" cy="1160454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771800" y="1124744"/>
            <a:ext cx="432049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436096" y="1124744"/>
            <a:ext cx="432048" cy="4468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75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75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5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75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75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28688" y="1143000"/>
            <a:ext cx="7715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3108" y="1373832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i="1" dirty="0" smtClean="0">
                <a:latin typeface="Arial Black" pitchFamily="34" charset="0"/>
              </a:rPr>
              <a:t>Четкое </a:t>
            </a:r>
            <a:r>
              <a:rPr lang="ru-RU" i="1" dirty="0">
                <a:latin typeface="Arial Black" pitchFamily="34" charset="0"/>
              </a:rPr>
              <a:t>позиционирование профсоюзов в обществе</a:t>
            </a:r>
            <a:r>
              <a:rPr lang="ru-RU" i="1" dirty="0" smtClean="0">
                <a:latin typeface="Arial Black" pitchFamily="34" charset="0"/>
              </a:rPr>
              <a:t>, занятие </a:t>
            </a:r>
            <a:r>
              <a:rPr lang="ru-RU" i="1" dirty="0">
                <a:latin typeface="Arial Black" pitchFamily="34" charset="0"/>
              </a:rPr>
              <a:t>ими определенной и понятной для людей позиции по отношению к государству, различным уровням власти, к бизнесу.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i="1" dirty="0" smtClean="0">
                <a:latin typeface="Arial Black" pitchFamily="34" charset="0"/>
              </a:rPr>
              <a:t>Широкое информирование общества о делах профсоюза.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i="1" dirty="0" smtClean="0">
                <a:latin typeface="Arial Black" pitchFamily="34" charset="0"/>
              </a:rPr>
              <a:t>Преодоление синдрома неуверенности в своих делах и возможностях.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i="1" dirty="0" smtClean="0">
                <a:latin typeface="Arial Black" pitchFamily="34" charset="0"/>
              </a:rPr>
              <a:t>Акцентировать внимание </a:t>
            </a:r>
            <a:r>
              <a:rPr lang="ru-RU" i="1" dirty="0">
                <a:latin typeface="Arial Black" pitchFamily="34" charset="0"/>
              </a:rPr>
              <a:t>не на трудности профсоюзной работы, а на привлекательность ее стороны: получение новых знаний, приобретение уникального личного опыта, расширение круга связей и </a:t>
            </a:r>
            <a:r>
              <a:rPr lang="ru-RU" i="1" dirty="0" smtClean="0">
                <a:latin typeface="Arial Black" pitchFamily="34" charset="0"/>
              </a:rPr>
              <a:t>контактов.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i="1" dirty="0" smtClean="0">
                <a:latin typeface="Arial Black" pitchFamily="34" charset="0"/>
              </a:rPr>
              <a:t>Уделять </a:t>
            </a:r>
            <a:r>
              <a:rPr lang="ru-RU" i="1" dirty="0">
                <a:latin typeface="Arial Black" pitchFamily="34" charset="0"/>
              </a:rPr>
              <a:t>внимание </a:t>
            </a:r>
            <a:r>
              <a:rPr lang="ru-RU" i="1" dirty="0" smtClean="0">
                <a:latin typeface="Arial Black" pitchFamily="34" charset="0"/>
              </a:rPr>
              <a:t>поощрению профсоюзного актива </a:t>
            </a:r>
            <a:r>
              <a:rPr lang="ru-RU" i="1" dirty="0">
                <a:latin typeface="Arial Black" pitchFamily="34" charset="0"/>
              </a:rPr>
              <a:t>и членов Профсоюза за активное участие в профсоюзной </a:t>
            </a:r>
            <a:r>
              <a:rPr lang="ru-RU" i="1" dirty="0" smtClean="0">
                <a:latin typeface="Arial Black" pitchFamily="34" charset="0"/>
              </a:rPr>
              <a:t>деятельности.</a:t>
            </a:r>
            <a:endParaRPr lang="ru-RU" i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383234"/>
            <a:ext cx="5659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latin typeface="Arial Black" pitchFamily="34" charset="0"/>
              </a:rPr>
              <a:t>ВЫВОДЫ:</a:t>
            </a:r>
            <a:endParaRPr lang="ru-RU" sz="5400" i="1" dirty="0">
              <a:latin typeface="Arial Black" pitchFamily="34" charset="0"/>
            </a:endParaRPr>
          </a:p>
        </p:txBody>
      </p:sp>
      <p:pic>
        <p:nvPicPr>
          <p:cNvPr id="8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445224"/>
            <a:ext cx="1428728" cy="1296144"/>
          </a:xfrm>
          <a:prstGeom prst="snip2DiagRect">
            <a:avLst>
              <a:gd name="adj1" fmla="val 19556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96144"/>
            <a:ext cx="7119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ИСПОЛЬЗОВАННАЯ ЛИТЕРАТУРА: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26485"/>
            <a:ext cx="1023237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Юдин </a:t>
            </a:r>
            <a:r>
              <a:rPr lang="ru-RU" dirty="0"/>
              <a:t>В.П. Профсоюзная работа в школе. Учебное пособие. Москва, </a:t>
            </a:r>
            <a:r>
              <a:rPr lang="ru-RU" dirty="0" smtClean="0"/>
              <a:t>2006.</a:t>
            </a:r>
          </a:p>
          <a:p>
            <a:pPr marL="342900" indent="-342900">
              <a:buAutoNum type="arabicPeriod"/>
            </a:pPr>
            <a:r>
              <a:rPr lang="ru-RU" dirty="0" smtClean="0"/>
              <a:t>Интернет-ресурсы</a:t>
            </a:r>
          </a:p>
          <a:p>
            <a:pPr marL="342900" indent="-342900">
              <a:buAutoNum type="arabicPeriod"/>
            </a:pPr>
            <a:r>
              <a:rPr lang="ru-RU" dirty="0"/>
              <a:t>Меркулова Г.И. Реализуя уставные задачи Профсоюза. </a:t>
            </a:r>
            <a:r>
              <a:rPr lang="ru-RU" dirty="0" smtClean="0"/>
              <a:t>Тамбов, </a:t>
            </a:r>
            <a:r>
              <a:rPr lang="ru-RU" dirty="0"/>
              <a:t>2004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/>
              <a:t>Меркулова Г.И., Куприянова Т.В., </a:t>
            </a:r>
            <a:r>
              <a:rPr lang="ru-RU" dirty="0" err="1"/>
              <a:t>Спорыхина</a:t>
            </a:r>
            <a:r>
              <a:rPr lang="ru-RU" dirty="0"/>
              <a:t> М.В., Юдин В.П. Страницы истории профсоюзного движения в системе образования России. г. Москва, </a:t>
            </a:r>
            <a:r>
              <a:rPr lang="ru-RU" dirty="0" smtClean="0"/>
              <a:t>2006.</a:t>
            </a:r>
          </a:p>
          <a:p>
            <a:pPr marL="342900" indent="-342900">
              <a:buAutoNum type="arabicPeriod"/>
            </a:pPr>
            <a:r>
              <a:rPr lang="ru-RU" dirty="0" smtClean="0"/>
              <a:t>Газета «Мой профсоюз»</a:t>
            </a:r>
          </a:p>
          <a:p>
            <a:pPr marL="342900" indent="-342900">
              <a:buAutoNum type="arabicPeriod"/>
            </a:pPr>
            <a:r>
              <a:rPr lang="ru-RU" dirty="0"/>
              <a:t>Сенников Н.М. Профсоюзное право: Курс лекций. </a:t>
            </a:r>
            <a:r>
              <a:rPr lang="ru-RU" dirty="0" err="1"/>
              <a:t>Спб</a:t>
            </a:r>
            <a:r>
              <a:rPr lang="ru-RU" dirty="0"/>
              <a:t>.: </a:t>
            </a:r>
            <a:r>
              <a:rPr lang="ru-RU" dirty="0" err="1"/>
              <a:t>СПбГУП</a:t>
            </a:r>
            <a:r>
              <a:rPr lang="ru-RU" dirty="0"/>
              <a:t>, 2003.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15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сцена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1243708"/>
            <a:ext cx="482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Arial Black" pitchFamily="34" charset="0"/>
              </a:rPr>
              <a:t>СПАСИБО ЗА ВНИМАНИЕ !</a:t>
            </a:r>
            <a:endParaRPr lang="ru-RU" sz="4400" b="1" i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38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85813" y="1785938"/>
            <a:ext cx="7772400" cy="4357687"/>
          </a:xfrm>
        </p:spPr>
        <p:txBody>
          <a:bodyPr/>
          <a:lstStyle/>
          <a:p>
            <a:pPr marR="0" eaLnBrk="1" hangingPunct="1"/>
            <a:r>
              <a:rPr lang="ru-RU" sz="2400" dirty="0" smtClean="0"/>
              <a:t>ЭТО СОВОКУПНОСТЬ ВНЕШНИХ И ВНУТРЕННИХ ДВИЖУЩИХ СИЛ, ПОБУЖДАЮЩИХ ЧЕЛОВЕКА К ОСМЫСЛЕННОМУ СОВЕРШЕНИЮ ДЕЙСТВИЙ</a:t>
            </a:r>
          </a:p>
          <a:p>
            <a:pPr marR="0" eaLnBrk="1" hangingPunct="1"/>
            <a:endParaRPr lang="ru-RU" sz="2400" dirty="0" smtClean="0"/>
          </a:p>
          <a:p>
            <a:pPr marR="0" eaLnBrk="1" hangingPunct="1"/>
            <a:r>
              <a:rPr lang="ru-RU" sz="2800" b="1" i="1" dirty="0" smtClean="0"/>
              <a:t>МОТИВАЦИЯ ПРОФСОЮЗНОГО ЧЛЕНСТВА </a:t>
            </a:r>
            <a:r>
              <a:rPr lang="ru-RU" sz="2800" dirty="0" smtClean="0"/>
              <a:t>-</a:t>
            </a:r>
          </a:p>
          <a:p>
            <a:pPr marR="0" eaLnBrk="1" hangingPunct="1"/>
            <a:r>
              <a:rPr lang="ru-RU" sz="2400" dirty="0" smtClean="0"/>
              <a:t>ЭТО СОВОКУПНОСТЬ ВНЕШНИХ И ВНУТРЕННИХ ДВИЖУЩИХ СИЛ, ПОБУЖДАЮЩИХ  ЛЮДЕЙ ВСТУПАТЬ В ПРОФСОЮЗ И НАХОДИТЬСЯ В ЕГО РЯДАХ</a:t>
            </a:r>
          </a:p>
          <a:p>
            <a:pPr marR="0" eaLnBrk="1" hangingPunct="1"/>
            <a:endParaRPr lang="ru-RU" dirty="0" smtClean="0"/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857224" y="928670"/>
            <a:ext cx="7772400" cy="758191"/>
          </a:xfrm>
        </p:spPr>
        <p:txBody>
          <a:bodyPr>
            <a:normAutofit fontScale="90000"/>
          </a:bodyPr>
          <a:lstStyle/>
          <a:p>
            <a:pPr marL="182880" indent="0" eaLnBrk="1" fontAlgn="auto" hangingPunct="1">
              <a:spcAft>
                <a:spcPts val="0"/>
              </a:spcAft>
              <a:buNone/>
              <a:defRPr/>
            </a:pPr>
            <a:r>
              <a:rPr lang="ru-RU" i="1" dirty="0" smtClean="0"/>
              <a:t>МОТИВАЦИЯ</a:t>
            </a:r>
            <a:endParaRPr lang="ru-RU" i="1" dirty="0"/>
          </a:p>
        </p:txBody>
      </p:sp>
      <p:pic>
        <p:nvPicPr>
          <p:cNvPr id="14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373216"/>
            <a:ext cx="1108233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31840" y="332656"/>
            <a:ext cx="6012160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В профсоюзах можно выделить четыре большие статусные группы: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1. Рядовые члены профсоюза;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2. Члены выборных профсоюзных органов;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3. Специалисты аппаратов профсоюзных органов;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4. Руководители профсоюзных организаций.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108233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0" descr="http://im3-tub-ru.yandex.net/i?id=4b5d318d5cde2082b16f620e3f9ee393-60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2915816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83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88" y="343689"/>
            <a:ext cx="8424936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Применительно к этим четырем статусным группам можно говорить о четырех типах мотивации: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Arial Black" pitchFamily="34" charset="0"/>
                <a:cs typeface="Times New Roman" pitchFamily="18" charset="0"/>
              </a:rPr>
              <a:t>1. Мотивации профсоюзного членства;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Arial Black" pitchFamily="34" charset="0"/>
                <a:cs typeface="Times New Roman" pitchFamily="18" charset="0"/>
              </a:rPr>
              <a:t>2. Мотивации профсоюзной активности;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Arial Black" pitchFamily="34" charset="0"/>
                <a:cs typeface="Times New Roman" pitchFamily="18" charset="0"/>
              </a:rPr>
              <a:t>3. Мотивации профсоюзной работы;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Arial Black" pitchFamily="34" charset="0"/>
                <a:cs typeface="Times New Roman" pitchFamily="18" charset="0"/>
              </a:rPr>
              <a:t>4. Мотивации профсоюзного лидерства.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Picture 4" descr="Мы закрепили Ваши права и льготы в Отраслевом Региональном Соглашении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21088"/>
            <a:ext cx="2438400" cy="240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941168"/>
            <a:ext cx="1109749" cy="12843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8119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332656"/>
            <a:ext cx="7734485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52596F"/>
                </a:solidFill>
                <a:effectLst/>
                <a:latin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Мотивация личности (на членство, активность, работу, лидерство) зависит: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 smtClean="0"/>
              <a:t>от </a:t>
            </a:r>
            <a:r>
              <a:rPr lang="ru-RU" sz="2400" dirty="0"/>
              <a:t>информированности коллектива </a:t>
            </a:r>
            <a:endParaRPr lang="ru-RU" sz="2400" dirty="0" smtClean="0"/>
          </a:p>
          <a:p>
            <a:pPr lvl="0"/>
            <a:r>
              <a:rPr lang="ru-RU" sz="2400" dirty="0" smtClean="0"/>
              <a:t>• </a:t>
            </a:r>
            <a:r>
              <a:rPr lang="ru-RU" sz="2400" dirty="0"/>
              <a:t>от реальных дел по укреплению социального партнёрства </a:t>
            </a:r>
            <a:endParaRPr lang="ru-RU" sz="2400" dirty="0" smtClean="0"/>
          </a:p>
          <a:p>
            <a:pPr lvl="0"/>
            <a:r>
              <a:rPr lang="ru-RU" sz="2400" dirty="0" smtClean="0"/>
              <a:t>• </a:t>
            </a:r>
            <a:r>
              <a:rPr lang="ru-RU" sz="2400" dirty="0"/>
              <a:t>от реальной защиты работников профсоюзной организацией </a:t>
            </a:r>
            <a:endParaRPr lang="ru-RU" sz="2400" dirty="0" smtClean="0"/>
          </a:p>
          <a:p>
            <a:pPr lvl="0"/>
            <a:r>
              <a:rPr lang="ru-RU" sz="2400" dirty="0" smtClean="0"/>
              <a:t>• </a:t>
            </a:r>
            <a:r>
              <a:rPr lang="ru-RU" sz="2400" dirty="0"/>
              <a:t>от привлечения работников к активному участию в профсоюзной </a:t>
            </a:r>
            <a:r>
              <a:rPr lang="ru-RU" sz="2400" dirty="0" smtClean="0"/>
              <a:t>работе</a:t>
            </a:r>
          </a:p>
          <a:p>
            <a:pPr lvl="0"/>
            <a:r>
              <a:rPr lang="ru-RU" sz="2400" dirty="0" smtClean="0"/>
              <a:t> </a:t>
            </a:r>
            <a:r>
              <a:rPr lang="ru-RU" sz="2400" dirty="0"/>
              <a:t>• от опоры на молодёжь </a:t>
            </a:r>
            <a:endParaRPr lang="ru-RU" sz="2400" dirty="0" smtClean="0"/>
          </a:p>
          <a:p>
            <a:pPr lvl="0"/>
            <a:r>
              <a:rPr lang="ru-RU" sz="2400" dirty="0" smtClean="0"/>
              <a:t>• </a:t>
            </a:r>
            <a:r>
              <a:rPr lang="ru-RU" sz="2400" dirty="0"/>
              <a:t>от качества подготовки и проведения мероприятий </a:t>
            </a:r>
            <a:endParaRPr lang="ru-RU" sz="2400" dirty="0" smtClean="0"/>
          </a:p>
          <a:p>
            <a:pPr lvl="0"/>
            <a:r>
              <a:rPr lang="ru-RU" sz="2400" dirty="0" smtClean="0"/>
              <a:t>• </a:t>
            </a:r>
            <a:r>
              <a:rPr lang="ru-RU" sz="2400" dirty="0"/>
              <a:t>от создания постоянной и эффективной системы обучения профактива и рядовых членов Профсоюза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188640"/>
            <a:ext cx="1109749" cy="12843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4957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23807" y="1916832"/>
            <a:ext cx="82867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2800" b="1" dirty="0">
                <a:solidFill>
                  <a:srgbClr val="6C4C2C"/>
                </a:solidFill>
                <a:latin typeface="Times New Roman" pitchFamily="18" charset="0"/>
                <a:cs typeface="Times New Roman" pitchFamily="18" charset="0"/>
              </a:rPr>
              <a:t>сохранение организационного единства и укрепление   рядов первичной профсоюзной </a:t>
            </a:r>
            <a:r>
              <a:rPr lang="ru-RU" sz="2800" b="1" dirty="0" smtClean="0">
                <a:solidFill>
                  <a:srgbClr val="6C4C2C"/>
                </a:solidFill>
                <a:latin typeface="Times New Roman" pitchFamily="18" charset="0"/>
                <a:cs typeface="Times New Roman" pitchFamily="18" charset="0"/>
              </a:rPr>
              <a:t>организации; </a:t>
            </a:r>
            <a:endParaRPr lang="ru-RU" sz="2800" b="1" dirty="0">
              <a:solidFill>
                <a:srgbClr val="6C4C2C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b="1" dirty="0">
                <a:solidFill>
                  <a:srgbClr val="6C4C2C"/>
                </a:solidFill>
                <a:latin typeface="Times New Roman" pitchFamily="18" charset="0"/>
                <a:cs typeface="Times New Roman" pitchFamily="18" charset="0"/>
              </a:rPr>
              <a:t>повышение авторитета  и значимости деятельности профсоюзной организации  образовательного учреждения. </a:t>
            </a:r>
          </a:p>
          <a:p>
            <a:pPr indent="449263" algn="ctr"/>
            <a:endParaRPr lang="ru-RU" sz="2400" b="1" dirty="0">
              <a:solidFill>
                <a:srgbClr val="6C4C2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ctr"/>
            <a:endParaRPr lang="ru-RU" dirty="0">
              <a:cs typeface="Arial" charset="0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title" idx="4294967295"/>
          </p:nvPr>
        </p:nvSpPr>
        <p:spPr bwMode="auto">
          <a:xfrm>
            <a:off x="0" y="548680"/>
            <a:ext cx="8269388" cy="178970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sz="3200" dirty="0" smtClean="0">
                <a:solidFill>
                  <a:srgbClr val="6C4C2C"/>
                </a:solidFill>
                <a:effectLst/>
                <a:latin typeface="Arial" charset="0"/>
              </a:rPr>
              <a:t>ГЛАВНЫЕ ЦЕЛИ ПЕРВИЧНЫХ ПРОФСОЮЗНЫХ ОРГАНИЗАЦИЙ:</a:t>
            </a:r>
            <a:r>
              <a:rPr lang="ru-RU" sz="3200" dirty="0" smtClean="0">
                <a:solidFill>
                  <a:srgbClr val="6C4C2C"/>
                </a:solidFill>
                <a:effectLst/>
                <a:latin typeface="Arial" charset="0"/>
              </a:rPr>
              <a:t/>
            </a:r>
            <a:br>
              <a:rPr lang="ru-RU" sz="3200" dirty="0" smtClean="0">
                <a:solidFill>
                  <a:srgbClr val="6C4C2C"/>
                </a:solidFill>
                <a:effectLst/>
                <a:latin typeface="Arial" charset="0"/>
              </a:rPr>
            </a:br>
            <a:endParaRPr lang="ru-RU" sz="3200" dirty="0" smtClean="0">
              <a:solidFill>
                <a:srgbClr val="6C4C2C"/>
              </a:solidFill>
              <a:effectLst/>
              <a:latin typeface="Arial" charset="0"/>
            </a:endParaRPr>
          </a:p>
        </p:txBody>
      </p:sp>
      <p:pic>
        <p:nvPicPr>
          <p:cNvPr id="5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595" y="5238229"/>
            <a:ext cx="1108233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C:\Users\Vo\Pictures\Desktop\39b7b47a81fb.jpg"/>
          <p:cNvPicPr>
            <a:picLocks noChangeAspect="1" noChangeArrowheads="1"/>
          </p:cNvPicPr>
          <p:nvPr/>
        </p:nvPicPr>
        <p:blipFill>
          <a:blip r:embed="rId3"/>
          <a:srcRect l="20731" r="21222" b="-2273"/>
          <a:stretch>
            <a:fillRect/>
          </a:stretch>
        </p:blipFill>
        <p:spPr>
          <a:xfrm>
            <a:off x="6357918" y="3949553"/>
            <a:ext cx="2786082" cy="2964679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5169768" cy="72008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Cambria" pitchFamily="18" charset="0"/>
              </a:rPr>
              <a:t>   </a:t>
            </a:r>
            <a:r>
              <a:rPr lang="ru-RU" sz="4800" dirty="0" smtClean="0">
                <a:latin typeface="Cambria" pitchFamily="18" charset="0"/>
              </a:rPr>
              <a:t>ЗАДАЧИ</a:t>
            </a:r>
            <a:r>
              <a:rPr lang="ru-RU" sz="4800" dirty="0" smtClean="0">
                <a:latin typeface="Cambria" pitchFamily="18" charset="0"/>
              </a:rPr>
              <a:t>:</a:t>
            </a:r>
            <a:endParaRPr lang="ru-RU" sz="4800" dirty="0"/>
          </a:p>
        </p:txBody>
      </p:sp>
      <p:pic>
        <p:nvPicPr>
          <p:cNvPr id="54274" name="Picture 2" descr="F:\профсоюз\для конкурса 2013\разное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929198"/>
            <a:ext cx="1354507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512416" y="1268760"/>
            <a:ext cx="369954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</a:rPr>
              <a:t>формирование устойчивой   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</a:rPr>
              <a:t>   мотивации профсоюзного 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</a:rPr>
              <a:t>                 членства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8064" y="5445224"/>
            <a:ext cx="38884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/>
                </a:solidFill>
              </a:rPr>
              <a:t>увеличение членов </a:t>
            </a:r>
            <a:r>
              <a:rPr lang="ru-RU" b="1" dirty="0" smtClean="0">
                <a:solidFill>
                  <a:schemeClr val="bg1"/>
                </a:solidFill>
              </a:rPr>
              <a:t>профсоюза через </a:t>
            </a:r>
            <a:r>
              <a:rPr lang="ru-RU" b="1" dirty="0">
                <a:solidFill>
                  <a:schemeClr val="bg1"/>
                </a:solidFill>
              </a:rPr>
              <a:t>выдвижение </a:t>
            </a:r>
            <a:r>
              <a:rPr lang="ru-RU" b="1" dirty="0" smtClean="0">
                <a:solidFill>
                  <a:schemeClr val="bg1"/>
                </a:solidFill>
              </a:rPr>
              <a:t>убедительных </a:t>
            </a:r>
            <a:r>
              <a:rPr lang="ru-RU" b="1" dirty="0">
                <a:solidFill>
                  <a:schemeClr val="bg1"/>
                </a:solidFill>
              </a:rPr>
              <a:t>аргументов в </a:t>
            </a:r>
            <a:r>
              <a:rPr lang="ru-RU" b="1" dirty="0" smtClean="0">
                <a:solidFill>
                  <a:schemeClr val="bg1"/>
                </a:solidFill>
              </a:rPr>
              <a:t>пользу </a:t>
            </a:r>
            <a:r>
              <a:rPr lang="ru-RU" b="1" dirty="0">
                <a:solidFill>
                  <a:schemeClr val="bg1"/>
                </a:solidFill>
              </a:rPr>
              <a:t>профсоюзного членства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83103" y="2619748"/>
            <a:ext cx="3682175" cy="12531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разработка новых форм, </a:t>
            </a:r>
            <a:r>
              <a:rPr lang="ru-RU" b="1" dirty="0" smtClean="0"/>
              <a:t>методов </a:t>
            </a:r>
            <a:r>
              <a:rPr lang="ru-RU" b="1" dirty="0"/>
              <a:t>и механизмов взаимодействия с </a:t>
            </a:r>
            <a:r>
              <a:rPr lang="ru-RU" b="1" dirty="0" smtClean="0"/>
              <a:t>членами профсоюза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67932" y="4005064"/>
            <a:ext cx="4032448" cy="1272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формирование позитивного имиджа </a:t>
            </a:r>
            <a:r>
              <a:rPr lang="ru-RU" b="1" dirty="0" smtClean="0"/>
              <a:t>Профсоюза </a:t>
            </a:r>
            <a:r>
              <a:rPr lang="ru-RU" b="1" dirty="0"/>
              <a:t>и усиление его позиций в </a:t>
            </a:r>
            <a:r>
              <a:rPr lang="ru-RU" b="1" dirty="0" smtClean="0"/>
              <a:t>информационном </a:t>
            </a:r>
            <a:r>
              <a:rPr lang="ru-RU" b="1" dirty="0"/>
              <a:t>пространстве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sz="3100" b="1" i="1">
                <a:solidFill>
                  <a:srgbClr val="558ED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Условия формирования устойчивой мотивации</a:t>
            </a: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57188" y="1500188"/>
            <a:ext cx="4040187" cy="762000"/>
          </a:xfrm>
          <a:prstGeom prst="rect">
            <a:avLst/>
          </a:prstGeom>
          <a:solidFill>
            <a:srgbClr val="558ED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65125" indent="-254000"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400"/>
              </a:spcBef>
              <a:buClrTx/>
              <a:buSzPct val="68000"/>
              <a:buFontTx/>
              <a:buNone/>
            </a:pPr>
            <a:r>
              <a:rPr lang="ru-RU" sz="2700" b="1">
                <a:solidFill>
                  <a:srgbClr val="1F497D"/>
                </a:solidFill>
                <a:latin typeface="Calibri" pitchFamily="32" charset="0"/>
              </a:rPr>
              <a:t>Внешние условия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714875" y="1500188"/>
            <a:ext cx="4041775" cy="711200"/>
          </a:xfrm>
          <a:prstGeom prst="rect">
            <a:avLst/>
          </a:prstGeom>
          <a:solidFill>
            <a:srgbClr val="558ED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65125" indent="-254000"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5125" algn="l"/>
                <a:tab pos="1279525" algn="l"/>
                <a:tab pos="2193925" algn="l"/>
                <a:tab pos="3108325" algn="l"/>
                <a:tab pos="4022725" algn="l"/>
                <a:tab pos="4937125" algn="l"/>
                <a:tab pos="5851525" algn="l"/>
                <a:tab pos="6765925" algn="l"/>
                <a:tab pos="7680325" algn="l"/>
                <a:tab pos="8594725" algn="l"/>
                <a:tab pos="9509125" algn="l"/>
                <a:tab pos="104235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400"/>
              </a:spcBef>
              <a:buClrTx/>
              <a:buSzPct val="68000"/>
              <a:buFontTx/>
              <a:buNone/>
            </a:pPr>
            <a:r>
              <a:rPr lang="ru-RU" sz="2700" b="1">
                <a:solidFill>
                  <a:srgbClr val="1F497D"/>
                </a:solidFill>
                <a:latin typeface="Calibri" pitchFamily="32" charset="0"/>
              </a:rPr>
              <a:t>Внутренние условия 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57188" y="2286000"/>
            <a:ext cx="404018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63538" indent="-255588"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создание положительного имиджа организации;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формирование информационного поле;</a:t>
            </a:r>
          </a:p>
          <a:p>
            <a:pPr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организационные мероприятия для профсоюзных организаций и с их участием.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745038" y="2214563"/>
            <a:ext cx="4041775" cy="435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63538" indent="-255588"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3538" algn="l"/>
                <a:tab pos="1277938" algn="l"/>
                <a:tab pos="2192338" algn="l"/>
                <a:tab pos="3106738" algn="l"/>
                <a:tab pos="4021138" algn="l"/>
                <a:tab pos="4935538" algn="l"/>
                <a:tab pos="5849938" algn="l"/>
                <a:tab pos="6764338" algn="l"/>
                <a:tab pos="7678738" algn="l"/>
                <a:tab pos="8593138" algn="l"/>
                <a:tab pos="9507538" algn="l"/>
                <a:tab pos="1042193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результаты защиты соц-трудовых прав и проф. Интересов;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результаты правоприменительной практики;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повышение правовой грамотности;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гласность и информированность;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Char char=""/>
            </a:pPr>
            <a:r>
              <a:rPr lang="ru-RU" sz="2400">
                <a:solidFill>
                  <a:srgbClr val="558ED5"/>
                </a:solidFill>
                <a:latin typeface="Calibri" pitchFamily="32" charset="0"/>
              </a:rPr>
              <a:t>организационная и корпоративная культура в профсоюзе.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4F81BD"/>
              </a:buClr>
              <a:buSzPct val="68000"/>
              <a:buFont typeface="Wingdings 3" pitchFamily="16" charset="2"/>
              <a:buNone/>
            </a:pPr>
            <a:endParaRPr lang="ru-RU" sz="2400">
              <a:solidFill>
                <a:srgbClr val="558ED5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4144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5012</TotalTime>
  <Words>861</Words>
  <Application>Microsoft Office PowerPoint</Application>
  <PresentationFormat>Экран (4:3)</PresentationFormat>
  <Paragraphs>173</Paragraphs>
  <Slides>24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1_Воздушный поток</vt:lpstr>
      <vt:lpstr>Трек</vt:lpstr>
      <vt:lpstr>МОТИВАЦИЯ ПРОФСОЮЗНОГО ЧЛЕНСТВА –ОДНА ИЗ ЗАДАЧ ПРОФСОЮЗНОЙ РАБОТЫ</vt:lpstr>
      <vt:lpstr>Презентация PowerPoint</vt:lpstr>
      <vt:lpstr>МОТИВАЦИЯ</vt:lpstr>
      <vt:lpstr>Презентация PowerPoint</vt:lpstr>
      <vt:lpstr>Презентация PowerPoint</vt:lpstr>
      <vt:lpstr>Презентация PowerPoint</vt:lpstr>
      <vt:lpstr>ГЛАВНЫЕ ЦЕЛИ ПЕРВИЧНЫХ ПРОФСОЮЗНЫХ ОРГАНИЗАЦИЙ: </vt:lpstr>
      <vt:lpstr>   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РАБОТА ПРОФКОМА:</vt:lpstr>
      <vt:lpstr>ФОРМЫ И МЕТОДЫ РАБОТЫ</vt:lpstr>
      <vt:lpstr>ИНФОРМИРОВАНИЕ: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Информационная работа в первичной профсоюзной организации</dc:title>
  <dc:creator>user</dc:creator>
  <cp:lastModifiedBy>Гузель</cp:lastModifiedBy>
  <cp:revision>418</cp:revision>
  <dcterms:created xsi:type="dcterms:W3CDTF">2012-03-28T17:37:52Z</dcterms:created>
  <dcterms:modified xsi:type="dcterms:W3CDTF">2014-10-30T20:31:49Z</dcterms:modified>
</cp:coreProperties>
</file>